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74" r:id="rId14"/>
    <p:sldId id="275" r:id="rId15"/>
    <p:sldId id="276" r:id="rId16"/>
    <p:sldId id="272" r:id="rId17"/>
    <p:sldId id="27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7399425-96E8-4C63-B968-900FD9CC5894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A7A3-E937-4C14-B041-B08510D7C24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2762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9425-96E8-4C63-B968-900FD9CC5894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A7A3-E937-4C14-B041-B08510D7C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13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9425-96E8-4C63-B968-900FD9CC5894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A7A3-E937-4C14-B041-B08510D7C24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584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9425-96E8-4C63-B968-900FD9CC5894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A7A3-E937-4C14-B041-B08510D7C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38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9425-96E8-4C63-B968-900FD9CC5894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A7A3-E937-4C14-B041-B08510D7C24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72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9425-96E8-4C63-B968-900FD9CC5894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A7A3-E937-4C14-B041-B08510D7C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00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9425-96E8-4C63-B968-900FD9CC5894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A7A3-E937-4C14-B041-B08510D7C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6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9425-96E8-4C63-B968-900FD9CC5894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A7A3-E937-4C14-B041-B08510D7C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66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9425-96E8-4C63-B968-900FD9CC5894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A7A3-E937-4C14-B041-B08510D7C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54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9425-96E8-4C63-B968-900FD9CC5894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A7A3-E937-4C14-B041-B08510D7C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60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9425-96E8-4C63-B968-900FD9CC5894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A7A3-E937-4C14-B041-B08510D7C24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535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7399425-96E8-4C63-B968-900FD9CC5894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597A7A3-E937-4C14-B041-B08510D7C24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2328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9">
            <a:extLst>
              <a:ext uri="{FF2B5EF4-FFF2-40B4-BE49-F238E27FC236}">
                <a16:creationId xmlns:a16="http://schemas.microsoft.com/office/drawing/2014/main" id="{2A85F7B3-F4E6-4FBF-B74E-43CAB468F5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0BDD4A-8D3A-4F0E-8230-198117241F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805" y="640080"/>
            <a:ext cx="5376068" cy="3034857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“</a:t>
            </a:r>
            <a:r>
              <a:rPr lang="ru-RU" sz="3200" dirty="0"/>
              <a:t>ЦЕРКОВЬ</a:t>
            </a:r>
            <a:r>
              <a:rPr lang="en-US" sz="3200" dirty="0"/>
              <a:t> </a:t>
            </a:r>
            <a:r>
              <a:rPr lang="ru-RU" sz="3200" dirty="0"/>
              <a:t>И общество</a:t>
            </a:r>
            <a:r>
              <a:rPr lang="en-US" sz="3200" dirty="0"/>
              <a:t>”</a:t>
            </a: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E3F8A4-8634-44FC-9C85-9EA7E8564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6806" y="3849539"/>
            <a:ext cx="4819340" cy="2367405"/>
          </a:xfrm>
        </p:spPr>
        <p:txBody>
          <a:bodyPr anchor="t">
            <a:normAutofit/>
          </a:bodyPr>
          <a:lstStyle/>
          <a:p>
            <a:pPr algn="r"/>
            <a:endParaRPr lang="en-US" sz="1600" dirty="0"/>
          </a:p>
          <a:p>
            <a:pPr algn="r"/>
            <a:endParaRPr lang="en-US" sz="1600" dirty="0"/>
          </a:p>
          <a:p>
            <a:pPr algn="r"/>
            <a:r>
              <a:rPr lang="ru-RU" sz="1600" dirty="0"/>
              <a:t>Василий Ступин</a:t>
            </a:r>
            <a:endParaRPr lang="en-US" sz="1600" dirty="0"/>
          </a:p>
        </p:txBody>
      </p:sp>
      <p:cxnSp>
        <p:nvCxnSpPr>
          <p:cNvPr id="20" name="Straight Connector 11">
            <a:extLst>
              <a:ext uri="{FF2B5EF4-FFF2-40B4-BE49-F238E27FC236}">
                <a16:creationId xmlns:a16="http://schemas.microsoft.com/office/drawing/2014/main" id="{73741D5B-1709-4CDB-963A-CC3C749412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0698" y="3765314"/>
            <a:ext cx="475488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824628E-8A4F-4CE6-833C-42D2EBA930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952" y="771834"/>
            <a:ext cx="5458968" cy="531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872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B1879-7637-4ADA-B63A-40B059D41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6</a:t>
            </a:r>
            <a:r>
              <a:rPr lang="ru-RU" sz="4000" dirty="0"/>
              <a:t> Принципов влияния на Общество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9A374-0505-41EF-B4E7-959B3C2DC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242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B1879-7637-4ADA-B63A-40B059D41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6</a:t>
            </a:r>
            <a:r>
              <a:rPr lang="ru-RU" sz="4000" dirty="0"/>
              <a:t> Принципов влияния на Общество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9A374-0505-41EF-B4E7-959B3C2DC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dirty="0"/>
              <a:t>Культуру общества надо </a:t>
            </a:r>
            <a:r>
              <a:rPr lang="ru-RU" sz="2800" b="1" u="sng" dirty="0"/>
              <a:t>знать</a:t>
            </a:r>
            <a:r>
              <a:rPr lang="ru-RU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35010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B1879-7637-4ADA-B63A-40B059D41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6</a:t>
            </a:r>
            <a:r>
              <a:rPr lang="ru-RU" sz="4000" dirty="0"/>
              <a:t> Принципов влияния на Общество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9A374-0505-41EF-B4E7-959B3C2DC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dirty="0"/>
              <a:t>Культуру общества надо </a:t>
            </a:r>
            <a:r>
              <a:rPr lang="ru-RU" sz="2800" b="1" u="sng" dirty="0"/>
              <a:t>знать</a:t>
            </a:r>
            <a:r>
              <a:rPr lang="ru-RU" sz="28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b="1" u="sng" dirty="0"/>
              <a:t>Скорбите </a:t>
            </a:r>
            <a:r>
              <a:rPr lang="ru-RU" sz="2800" dirty="0"/>
              <a:t>о живущих во грехе.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5725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B1879-7637-4ADA-B63A-40B059D41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6</a:t>
            </a:r>
            <a:r>
              <a:rPr lang="ru-RU" sz="4000" dirty="0"/>
              <a:t> Принципов влияния на Общество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9A374-0505-41EF-B4E7-959B3C2DC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dirty="0"/>
              <a:t>Культуру общества надо </a:t>
            </a:r>
            <a:r>
              <a:rPr lang="ru-RU" sz="2800" b="1" u="sng" dirty="0"/>
              <a:t>знать</a:t>
            </a:r>
            <a:r>
              <a:rPr lang="ru-RU" sz="28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b="1" u="sng" dirty="0"/>
              <a:t>Скорбите </a:t>
            </a:r>
            <a:r>
              <a:rPr lang="ru-RU" sz="2800" dirty="0"/>
              <a:t>о живущих во грехе.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b="1" u="sng" dirty="0"/>
              <a:t>Поощряйте </a:t>
            </a:r>
            <a:r>
              <a:rPr lang="ru-RU" sz="2800" dirty="0"/>
              <a:t>положительные качества культуры общества.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76698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B1879-7637-4ADA-B63A-40B059D41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6</a:t>
            </a:r>
            <a:r>
              <a:rPr lang="ru-RU" sz="4000" dirty="0"/>
              <a:t> Принципов влияния на Общество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9A374-0505-41EF-B4E7-959B3C2DC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dirty="0"/>
              <a:t>Культуру общества надо </a:t>
            </a:r>
            <a:r>
              <a:rPr lang="ru-RU" sz="2800" b="1" u="sng" dirty="0"/>
              <a:t>знать</a:t>
            </a:r>
            <a:r>
              <a:rPr lang="ru-RU" sz="28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b="1" u="sng" dirty="0"/>
              <a:t>Скорбите </a:t>
            </a:r>
            <a:r>
              <a:rPr lang="ru-RU" sz="2800" dirty="0"/>
              <a:t>о живущих во грехе.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b="1" u="sng" dirty="0"/>
              <a:t>Поощряйте </a:t>
            </a:r>
            <a:r>
              <a:rPr lang="ru-RU" sz="2800" dirty="0"/>
              <a:t>положительные качества культуры общества.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b="1" u="sng" dirty="0"/>
              <a:t>Обличайте</a:t>
            </a:r>
            <a:r>
              <a:rPr lang="ru-RU" sz="2800" dirty="0"/>
              <a:t> грех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51610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B1879-7637-4ADA-B63A-40B059D41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6</a:t>
            </a:r>
            <a:r>
              <a:rPr lang="ru-RU" sz="4000" dirty="0"/>
              <a:t> Принципов влияния на Общество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9A374-0505-41EF-B4E7-959B3C2DC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dirty="0"/>
              <a:t>Культуру общества надо </a:t>
            </a:r>
            <a:r>
              <a:rPr lang="ru-RU" sz="2800" b="1" u="sng" dirty="0"/>
              <a:t>знать</a:t>
            </a:r>
            <a:r>
              <a:rPr lang="ru-RU" sz="28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b="1" u="sng" dirty="0"/>
              <a:t>Скорбите </a:t>
            </a:r>
            <a:r>
              <a:rPr lang="ru-RU" sz="2800" dirty="0"/>
              <a:t>о живущих во грехе.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b="1" u="sng" dirty="0"/>
              <a:t>Поощряйте </a:t>
            </a:r>
            <a:r>
              <a:rPr lang="ru-RU" sz="2800" dirty="0"/>
              <a:t>положительные качества культуры общества.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b="1" u="sng" dirty="0"/>
              <a:t>Обличайте</a:t>
            </a:r>
            <a:r>
              <a:rPr lang="ru-RU" sz="2800" dirty="0"/>
              <a:t> грех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/>
              <a:t>Провозглашайте </a:t>
            </a:r>
            <a:r>
              <a:rPr lang="ru-RU" sz="2800" b="1" u="sng" dirty="0"/>
              <a:t>Истину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0697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1C456-9437-4090-AA1B-DB817EDCF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Деяния</a:t>
            </a:r>
            <a:r>
              <a:rPr lang="en-US" dirty="0"/>
              <a:t> 17:30-31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D2372-AE8D-42D1-9B93-A1A0F909C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baseline="30000" dirty="0"/>
              <a:t>30</a:t>
            </a:r>
            <a:r>
              <a:rPr lang="en-US" sz="2800" b="1" baseline="30000" dirty="0"/>
              <a:t> </a:t>
            </a:r>
            <a:r>
              <a:rPr lang="ru-RU" sz="2800" dirty="0"/>
              <a:t>Итак, оставляя времена неведения, Бог ныне повелевает людям всем повсюду покаяться,</a:t>
            </a:r>
            <a:r>
              <a:rPr lang="ru-RU" sz="2800" b="1" baseline="30000" dirty="0"/>
              <a:t>31</a:t>
            </a:r>
            <a:r>
              <a:rPr lang="en-US" sz="2800" b="1" baseline="30000" dirty="0"/>
              <a:t> </a:t>
            </a:r>
            <a:r>
              <a:rPr lang="ru-RU" sz="2800" dirty="0"/>
              <a:t>ибо Он назначил день, в который будет праведно судить вселенную, посредством предопределенного Им Мужа, подав удостоверение всем, воскресив Его из мертвых.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34839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B1879-7637-4ADA-B63A-40B059D41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6</a:t>
            </a:r>
            <a:r>
              <a:rPr lang="ru-RU" sz="4000" dirty="0"/>
              <a:t> Принципов влияния на Общество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9A374-0505-41EF-B4E7-959B3C2DC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dirty="0"/>
              <a:t>Культуру общества надо </a:t>
            </a:r>
            <a:r>
              <a:rPr lang="ru-RU" sz="2800" b="1" u="sng" dirty="0"/>
              <a:t>знать</a:t>
            </a:r>
            <a:r>
              <a:rPr lang="ru-RU" sz="28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b="1" u="sng" dirty="0"/>
              <a:t>Скорбите </a:t>
            </a:r>
            <a:r>
              <a:rPr lang="ru-RU" sz="2800" dirty="0"/>
              <a:t>о живущих во грехе.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b="1" u="sng" dirty="0"/>
              <a:t>Поощряйте </a:t>
            </a:r>
            <a:r>
              <a:rPr lang="ru-RU" sz="2800" dirty="0"/>
              <a:t>положительные качества культуры общества.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b="1" u="sng" dirty="0"/>
              <a:t>Обличайте</a:t>
            </a:r>
            <a:r>
              <a:rPr lang="ru-RU" sz="2800" dirty="0"/>
              <a:t> грех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/>
              <a:t>Провозглашайте </a:t>
            </a:r>
            <a:r>
              <a:rPr lang="ru-RU" sz="2800" b="1" u="sng" dirty="0"/>
              <a:t>Истину</a:t>
            </a:r>
            <a:endParaRPr lang="en-US" sz="2800" b="1" u="sng" dirty="0"/>
          </a:p>
          <a:p>
            <a:pPr marL="457200" indent="-457200">
              <a:buFont typeface="+mj-lt"/>
              <a:buAutoNum type="arabicPeriod"/>
            </a:pPr>
            <a:r>
              <a:rPr lang="ru-RU" sz="2800"/>
              <a:t>Доверьте </a:t>
            </a:r>
            <a:r>
              <a:rPr lang="ru-RU" sz="2800" b="1" u="sng" dirty="0"/>
              <a:t>Богу</a:t>
            </a:r>
            <a:r>
              <a:rPr lang="ru-RU" sz="2800" dirty="0"/>
              <a:t> результаты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78635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DF350-A03B-4BB9-83C2-7333C71DA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dirty="0"/>
              <a:t>Деяния</a:t>
            </a:r>
            <a:r>
              <a:rPr lang="en-US" dirty="0"/>
              <a:t> 17:16-34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275D-8787-4ED0-9F87-649189FB4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baseline="30000" dirty="0"/>
              <a:t>16</a:t>
            </a:r>
            <a:r>
              <a:rPr lang="en-US" sz="2800" b="1" baseline="30000" dirty="0">
                <a:latin typeface="Tw Cen MT" panose="020B0602020104020603" pitchFamily="34" charset="0"/>
              </a:rPr>
              <a:t> </a:t>
            </a:r>
            <a:r>
              <a:rPr lang="ru-RU" sz="2800" dirty="0"/>
              <a:t>В ожидании их в Афинах Павел возмутился духом при виде этого города, полного идолов.</a:t>
            </a:r>
            <a:r>
              <a:rPr lang="ru-RU" sz="2800" b="1" baseline="30000" dirty="0"/>
              <a:t>17</a:t>
            </a:r>
            <a:r>
              <a:rPr lang="en-US" sz="2800" b="1" baseline="30000" dirty="0">
                <a:latin typeface="Tw Cen MT" panose="020B0602020104020603" pitchFamily="34" charset="0"/>
              </a:rPr>
              <a:t> </a:t>
            </a:r>
            <a:r>
              <a:rPr lang="ru-RU" sz="2800" dirty="0"/>
              <a:t>Итак он рассуждал в синагоге с Иудеями и с чтущими [Бога], и ежедневно на площади со встречающимися. </a:t>
            </a:r>
            <a:r>
              <a:rPr lang="ru-RU" sz="2800" b="1" baseline="30000" dirty="0"/>
              <a:t>18</a:t>
            </a:r>
            <a:r>
              <a:rPr lang="en-US" sz="2800" b="1" baseline="30000" dirty="0">
                <a:latin typeface="Tw Cen MT" panose="020B0602020104020603" pitchFamily="34" charset="0"/>
              </a:rPr>
              <a:t> </a:t>
            </a:r>
            <a:r>
              <a:rPr lang="ru-RU" sz="2800" dirty="0"/>
              <a:t>Некоторые из эпикурейских и стоических философов стали спорить с ним; и одни говорили: 'что хочет сказать этот </a:t>
            </a:r>
            <a:r>
              <a:rPr lang="ru-RU" sz="2800" dirty="0" err="1"/>
              <a:t>суеслов</a:t>
            </a:r>
            <a:r>
              <a:rPr lang="ru-RU" sz="2800" dirty="0"/>
              <a:t>?', а другие: 'кажется, он проповедует о чужих божествах', потому что он благовествовал им Иисуса и воскресение.</a:t>
            </a:r>
            <a:endParaRPr lang="en-US" sz="36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13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85186-FB23-40AA-8900-66476324E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243D4-B15F-44F0-9D2D-3B5D0B9D1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baseline="30000" dirty="0"/>
              <a:t>19</a:t>
            </a:r>
            <a:r>
              <a:rPr lang="en-US" sz="2800" b="1" baseline="30000" dirty="0"/>
              <a:t> </a:t>
            </a:r>
            <a:r>
              <a:rPr lang="ru-RU" sz="2800" dirty="0"/>
              <a:t>И, взяв его, привели в ареопаг и говорили: можем ли мы знать, что это за новое учение, проповедуемое тобою?</a:t>
            </a:r>
            <a:r>
              <a:rPr lang="ru-RU" sz="2800" b="1" baseline="30000" dirty="0"/>
              <a:t>20</a:t>
            </a:r>
            <a:r>
              <a:rPr lang="en-US" sz="2800" b="1" baseline="30000" dirty="0"/>
              <a:t> </a:t>
            </a:r>
            <a:r>
              <a:rPr lang="ru-RU" sz="2800" dirty="0"/>
              <a:t>Ибо что-то странное ты влагаешь в уши наши. Посему хотим знать, что это такое?</a:t>
            </a:r>
            <a:r>
              <a:rPr lang="ru-RU" sz="2800" b="1" baseline="30000" dirty="0"/>
              <a:t>21</a:t>
            </a:r>
            <a:r>
              <a:rPr lang="en-US" sz="2800" b="1" baseline="30000" dirty="0"/>
              <a:t> </a:t>
            </a:r>
            <a:r>
              <a:rPr lang="ru-RU" sz="2800" dirty="0"/>
              <a:t>Афиняне же все и живущие [у них] иностранцы ни в чем охотнее не проводили время, как в том, чтобы говорить или слушать что-- </a:t>
            </a:r>
            <a:r>
              <a:rPr lang="ru-RU" sz="2800" dirty="0" err="1"/>
              <a:t>нибудь</a:t>
            </a:r>
            <a:r>
              <a:rPr lang="ru-RU" sz="2800" dirty="0"/>
              <a:t> новое.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89060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6A468-D790-4D61-B267-320D9D551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CFBA8-2729-4636-9DE9-867467171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baseline="30000" dirty="0"/>
              <a:t>22</a:t>
            </a:r>
            <a:r>
              <a:rPr lang="en-US" sz="2800" b="1" baseline="30000" dirty="0"/>
              <a:t> </a:t>
            </a:r>
            <a:r>
              <a:rPr lang="ru-RU" sz="2800" dirty="0"/>
              <a:t>И, став Павел среди ареопага, сказал: Афиняне! по всему вижу я, что вы как бы особенно набожны.</a:t>
            </a:r>
            <a:r>
              <a:rPr lang="ru-RU" sz="2800" b="1" baseline="30000" dirty="0"/>
              <a:t>23</a:t>
            </a:r>
            <a:r>
              <a:rPr lang="en-US" sz="2800" b="1" baseline="30000" dirty="0"/>
              <a:t> </a:t>
            </a:r>
            <a:r>
              <a:rPr lang="ru-RU" sz="2800" dirty="0"/>
              <a:t>Ибо, проходя и осматривая ваши святыни, я нашел и жертвенник, на котором написано 'неведомому Богу'. Сего-то, Которого вы, не зная, чтите, я проповедую вам.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83136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7A7A3-C33E-4F6D-B19E-30CF1209F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C86C5-0002-4A98-BA8F-925A02F18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baseline="30000" dirty="0"/>
              <a:t>24</a:t>
            </a:r>
            <a:r>
              <a:rPr lang="en-US" sz="2800" b="1" baseline="30000" dirty="0"/>
              <a:t> </a:t>
            </a:r>
            <a:r>
              <a:rPr lang="ru-RU" sz="2800" dirty="0"/>
              <a:t>Бог, сотворивший мир и всё, что в нем, Он, будучи Господом неба и земли, не в </a:t>
            </a:r>
            <a:r>
              <a:rPr lang="ru-RU" sz="2800" dirty="0" err="1"/>
              <a:t>рукотворенных</a:t>
            </a:r>
            <a:r>
              <a:rPr lang="ru-RU" sz="2800" dirty="0"/>
              <a:t> храмах живет</a:t>
            </a:r>
            <a:r>
              <a:rPr lang="ru-RU" sz="2800" b="1" baseline="30000" dirty="0"/>
              <a:t>25</a:t>
            </a:r>
            <a:r>
              <a:rPr lang="en-US" sz="2800" b="1" baseline="30000" dirty="0"/>
              <a:t> </a:t>
            </a:r>
            <a:r>
              <a:rPr lang="ru-RU" sz="2800" dirty="0"/>
              <a:t>и не требует служения рук человеческих, [как бы] имеющий в чем-либо нужду, Сам </a:t>
            </a:r>
            <a:r>
              <a:rPr lang="ru-RU" sz="2800" dirty="0" err="1"/>
              <a:t>дая</a:t>
            </a:r>
            <a:r>
              <a:rPr lang="ru-RU" sz="2800" dirty="0"/>
              <a:t> всему жизнь и дыхание и всё.</a:t>
            </a:r>
            <a:r>
              <a:rPr lang="ru-RU" sz="2800" b="1" baseline="30000" dirty="0"/>
              <a:t>26</a:t>
            </a:r>
            <a:r>
              <a:rPr lang="en-US" sz="2800" b="1" baseline="30000" dirty="0"/>
              <a:t> </a:t>
            </a:r>
            <a:r>
              <a:rPr lang="ru-RU" sz="2800" dirty="0"/>
              <a:t>От одной крови Он произвел весь род человеческий для обитания по всему лицу земли, назначив предопределенные времена и пределы их обитанию,</a:t>
            </a:r>
            <a:r>
              <a:rPr lang="ru-RU" sz="2800" b="1" baseline="30000" dirty="0"/>
              <a:t>27</a:t>
            </a:r>
            <a:r>
              <a:rPr lang="en-US" sz="2800" b="1" baseline="30000" dirty="0"/>
              <a:t> </a:t>
            </a:r>
            <a:r>
              <a:rPr lang="ru-RU" sz="2800" dirty="0"/>
              <a:t>дабы они искали Бога, не ощутят ли Его и не найдут ли, хотя Он и недалеко от каждого из нас: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28188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A6C4B-4778-4BA7-A979-4A96C3340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7ED3B-CA4C-4906-8BD4-78BDE75C4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baseline="30000" dirty="0"/>
              <a:t>28</a:t>
            </a:r>
            <a:r>
              <a:rPr lang="en-US" sz="2800" b="1" baseline="30000" dirty="0"/>
              <a:t> </a:t>
            </a:r>
            <a:r>
              <a:rPr lang="ru-RU" sz="2800" dirty="0"/>
              <a:t>ибо мы Им живем и движемся и существуем, как и некоторые из ваших стихотворцев говорили: 'мы Его и род'.</a:t>
            </a:r>
            <a:r>
              <a:rPr lang="ru-RU" sz="2800" b="1" baseline="30000" dirty="0"/>
              <a:t>29</a:t>
            </a:r>
            <a:r>
              <a:rPr lang="en-US" sz="2800" b="1" baseline="30000" dirty="0"/>
              <a:t> </a:t>
            </a:r>
            <a:r>
              <a:rPr lang="ru-RU" sz="2800" dirty="0"/>
              <a:t>Итак мы, будучи родом Божиим, не должны думать, что Божество подобно золоту, или серебру, или камню, получившему образ от искусства и вымысла человеческого.</a:t>
            </a:r>
            <a:r>
              <a:rPr lang="en-US" sz="2800" dirty="0"/>
              <a:t> </a:t>
            </a:r>
            <a:r>
              <a:rPr lang="ru-RU" sz="2800" b="1" baseline="30000" dirty="0"/>
              <a:t>30</a:t>
            </a:r>
            <a:r>
              <a:rPr lang="en-US" sz="2800" b="1" baseline="30000" dirty="0"/>
              <a:t> </a:t>
            </a:r>
            <a:r>
              <a:rPr lang="ru-RU" sz="2800" dirty="0"/>
              <a:t>Итак, оставляя времена неведения, Бог ныне повелевает людям всем повсюду покаяться,</a:t>
            </a:r>
            <a:r>
              <a:rPr lang="ru-RU" sz="3600" b="1" baseline="30000" dirty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97835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A43CE-D62C-41FD-8E5C-13F2E71E8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7D930-E9C1-47F2-A5F9-846C1C9D8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baseline="30000" dirty="0"/>
              <a:t>31</a:t>
            </a:r>
            <a:r>
              <a:rPr lang="en-US" sz="2800" b="1" baseline="30000" dirty="0"/>
              <a:t> </a:t>
            </a:r>
            <a:r>
              <a:rPr lang="ru-RU" sz="2800" dirty="0"/>
              <a:t>ибо Он назначил день, в который будет праведно судить вселенную, посредством предопределенного Им Мужа, подав удостоверение всем, воскресив Его из мертвых.</a:t>
            </a:r>
            <a:endParaRPr lang="en-US" sz="2800" dirty="0"/>
          </a:p>
          <a:p>
            <a:r>
              <a:rPr lang="ru-RU" sz="2800" b="1" baseline="30000" dirty="0"/>
              <a:t>32</a:t>
            </a:r>
            <a:r>
              <a:rPr lang="en-US" sz="2800" b="1" baseline="30000" dirty="0"/>
              <a:t> </a:t>
            </a:r>
            <a:r>
              <a:rPr lang="ru-RU" sz="2800" dirty="0"/>
              <a:t>Услышав о воскресении мертвых, одни насмехались, а другие говорили: об этом послушаем тебя в другое время.</a:t>
            </a:r>
            <a:r>
              <a:rPr lang="ru-RU" sz="2800" b="1" baseline="30000" dirty="0"/>
              <a:t>33</a:t>
            </a:r>
            <a:r>
              <a:rPr lang="en-US" sz="2800" b="1" baseline="30000" dirty="0"/>
              <a:t> </a:t>
            </a:r>
            <a:r>
              <a:rPr lang="ru-RU" sz="2800" dirty="0"/>
              <a:t>Итак Павел вышел из среды их.</a:t>
            </a:r>
            <a:r>
              <a:rPr lang="ru-RU" b="1" baseline="30000" dirty="0"/>
              <a:t> </a:t>
            </a:r>
            <a:r>
              <a:rPr lang="ru-RU" sz="2800" b="1" baseline="30000" dirty="0"/>
              <a:t>34</a:t>
            </a:r>
            <a:r>
              <a:rPr lang="en-US" sz="2800" b="1" baseline="30000" dirty="0"/>
              <a:t> </a:t>
            </a:r>
            <a:r>
              <a:rPr lang="ru-RU" sz="2800" dirty="0"/>
              <a:t>Некоторые же мужи, пристав к нему, уверовали; между ними был Дионисий Ареопагит и женщина, именем </a:t>
            </a:r>
            <a:r>
              <a:rPr lang="ru-RU" sz="2800" dirty="0" err="1"/>
              <a:t>Дамарь</a:t>
            </a:r>
            <a:r>
              <a:rPr lang="ru-RU" sz="2800" dirty="0"/>
              <a:t>, и другие с ними.</a:t>
            </a:r>
            <a:endParaRPr lang="en-US" sz="28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85220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C8A37-4F2F-431E-9F47-8B29A4D3F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МАТФЕЯ</a:t>
            </a:r>
            <a:r>
              <a:rPr lang="en-US" dirty="0"/>
              <a:t> 5:14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2845F-AF55-429A-AEC8-99B31D471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baseline="30000" dirty="0"/>
              <a:t>14</a:t>
            </a:r>
            <a:r>
              <a:rPr lang="en-US" sz="2800" b="1" baseline="30000" dirty="0"/>
              <a:t> </a:t>
            </a:r>
            <a:r>
              <a:rPr lang="ru-RU" sz="2800" dirty="0"/>
              <a:t>Вы—свет мира. Не может укрыться город, стоящий на верху горы.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76202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AD97C-248B-4975-81F7-1F65F1D59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Деяния</a:t>
            </a:r>
            <a:r>
              <a:rPr lang="en-US" dirty="0"/>
              <a:t> 17:5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E71C3-444D-4609-99F5-1C2A658DC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Но </a:t>
            </a:r>
            <a:r>
              <a:rPr lang="ru-RU" sz="2800" dirty="0" err="1"/>
              <a:t>неуверовавшие</a:t>
            </a:r>
            <a:r>
              <a:rPr lang="ru-RU" sz="2800" dirty="0"/>
              <a:t> Иудеи, возревновав и взяв с площади некоторых негодных людей, собрались толпою и возмущали город и, приступив к дому </a:t>
            </a:r>
            <a:r>
              <a:rPr lang="ru-RU" sz="2800" dirty="0" err="1"/>
              <a:t>Иасона</a:t>
            </a:r>
            <a:r>
              <a:rPr lang="ru-RU" sz="2800" dirty="0"/>
              <a:t>, домогались вывести их к народу.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948191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186</Words>
  <Application>Microsoft Office PowerPoint</Application>
  <PresentationFormat>Widescreen</PresentationFormat>
  <Paragraphs>46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Tw Cen MT</vt:lpstr>
      <vt:lpstr>Tw Cen MT Condensed</vt:lpstr>
      <vt:lpstr>Wingdings 3</vt:lpstr>
      <vt:lpstr>Integral</vt:lpstr>
      <vt:lpstr>“ЦЕРКОВЬ И общество”</vt:lpstr>
      <vt:lpstr>Деяния 17:16-34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МАТФЕЯ 5:14</vt:lpstr>
      <vt:lpstr>Деяния 17:5</vt:lpstr>
      <vt:lpstr>6 Принципов влияния на Общество</vt:lpstr>
      <vt:lpstr>6 Принципов влияния на Общество</vt:lpstr>
      <vt:lpstr>6 Принципов влияния на Общество</vt:lpstr>
      <vt:lpstr>6 Принципов влияния на Общество</vt:lpstr>
      <vt:lpstr>6 Принципов влияния на Общество</vt:lpstr>
      <vt:lpstr>6 Принципов влияния на Общество</vt:lpstr>
      <vt:lpstr>Деяния 17:30-31</vt:lpstr>
      <vt:lpstr>6 Принципов влияния на Общество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“Church &amp; Culture”</dc:title>
  <dc:creator>Vasiliy Stupin</dc:creator>
  <cp:lastModifiedBy>Vasiliy Stupin</cp:lastModifiedBy>
  <cp:revision>9</cp:revision>
  <dcterms:created xsi:type="dcterms:W3CDTF">2019-09-29T17:33:45Z</dcterms:created>
  <dcterms:modified xsi:type="dcterms:W3CDTF">2019-10-18T17:10:42Z</dcterms:modified>
</cp:coreProperties>
</file>